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7"/>
  </p:notesMasterIdLst>
  <p:sldIdLst>
    <p:sldId id="390" r:id="rId2"/>
    <p:sldId id="408" r:id="rId3"/>
    <p:sldId id="409" r:id="rId4"/>
    <p:sldId id="413" r:id="rId5"/>
    <p:sldId id="416" r:id="rId6"/>
    <p:sldId id="418" r:id="rId7"/>
    <p:sldId id="411" r:id="rId8"/>
    <p:sldId id="424" r:id="rId9"/>
    <p:sldId id="425" r:id="rId10"/>
    <p:sldId id="426" r:id="rId11"/>
    <p:sldId id="427" r:id="rId12"/>
    <p:sldId id="379" r:id="rId13"/>
    <p:sldId id="380" r:id="rId14"/>
    <p:sldId id="378" r:id="rId15"/>
    <p:sldId id="365" r:id="rId16"/>
    <p:sldId id="363" r:id="rId17"/>
    <p:sldId id="382" r:id="rId18"/>
    <p:sldId id="389" r:id="rId19"/>
    <p:sldId id="388" r:id="rId20"/>
    <p:sldId id="384" r:id="rId21"/>
    <p:sldId id="385" r:id="rId22"/>
    <p:sldId id="386" r:id="rId23"/>
    <p:sldId id="387" r:id="rId24"/>
    <p:sldId id="470" r:id="rId25"/>
    <p:sldId id="471" r:id="rId26"/>
    <p:sldId id="487" r:id="rId27"/>
    <p:sldId id="472" r:id="rId28"/>
    <p:sldId id="473" r:id="rId29"/>
    <p:sldId id="488" r:id="rId30"/>
    <p:sldId id="474" r:id="rId31"/>
    <p:sldId id="475" r:id="rId32"/>
    <p:sldId id="489" r:id="rId33"/>
    <p:sldId id="465" r:id="rId34"/>
    <p:sldId id="476" r:id="rId35"/>
    <p:sldId id="490" r:id="rId36"/>
    <p:sldId id="443" r:id="rId37"/>
    <p:sldId id="444" r:id="rId38"/>
    <p:sldId id="491" r:id="rId39"/>
    <p:sldId id="466" r:id="rId40"/>
    <p:sldId id="467" r:id="rId41"/>
    <p:sldId id="492" r:id="rId42"/>
    <p:sldId id="477" r:id="rId43"/>
    <p:sldId id="478" r:id="rId44"/>
    <p:sldId id="493" r:id="rId45"/>
    <p:sldId id="468" r:id="rId46"/>
    <p:sldId id="469" r:id="rId47"/>
    <p:sldId id="494" r:id="rId48"/>
    <p:sldId id="479" r:id="rId49"/>
    <p:sldId id="480" r:id="rId50"/>
    <p:sldId id="495" r:id="rId51"/>
    <p:sldId id="481" r:id="rId52"/>
    <p:sldId id="482" r:id="rId53"/>
    <p:sldId id="496" r:id="rId54"/>
    <p:sldId id="360" r:id="rId55"/>
    <p:sldId id="366" r:id="rId56"/>
  </p:sldIdLst>
  <p:sldSz cx="12192000" cy="6858000"/>
  <p:notesSz cx="6858000" cy="9144000"/>
  <p:embeddedFontLst>
    <p:embeddedFont>
      <p:font typeface="Andika" panose="02000000000000000000" pitchFamily="2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5FA7DA-1A79-4B9F-A6A4-3DDA1016150D}" v="2" dt="2025-12-09T11:12:34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0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011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  <dgm:t>
        <a:bodyPr/>
        <a:lstStyle/>
        <a:p>
          <a:endParaRPr lang="en-GB"/>
        </a:p>
      </dgm:t>
    </dgm:pt>
    <dgm:pt modelId="{AB8D9B03-230C-4C04-8B0D-CCDCC66EB3A6}" type="sibTrans" cxnId="{4A6B6E42-8FDD-4B87-9D64-D792918BDA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9850" y="2337129"/>
        <a:ext cx="2584613" cy="134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65936" y="124231"/>
          <a:ext cx="4791218" cy="51773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1100" y="139395"/>
        <a:ext cx="4760890" cy="487402"/>
      </dsp:txXfrm>
    </dsp:sp>
    <dsp:sp modelId="{33643D00-C75E-4DF5-A0F0-DFA21355EB8A}">
      <dsp:nvSpPr>
        <dsp:cNvPr id="0" name=""/>
        <dsp:cNvSpPr/>
      </dsp:nvSpPr>
      <dsp:spPr>
        <a:xfrm>
          <a:off x="448105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1980490" y="0"/>
              </a:moveTo>
              <a:lnTo>
                <a:pt x="1980490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1932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49075" y="1077963"/>
        <a:ext cx="1463960" cy="956142"/>
      </dsp:txXfrm>
    </dsp:sp>
    <dsp:sp modelId="{86F95A29-5235-422D-96EE-BAFAABAD6257}">
      <dsp:nvSpPr>
        <dsp:cNvPr id="0" name=""/>
        <dsp:cNvSpPr/>
      </dsp:nvSpPr>
      <dsp:spPr>
        <a:xfrm>
          <a:off x="1510319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2970735" y="0"/>
              </a:moveTo>
              <a:lnTo>
                <a:pt x="297073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4859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8339" y="2499854"/>
        <a:ext cx="1463960" cy="956142"/>
      </dsp:txXfrm>
    </dsp:sp>
    <dsp:sp modelId="{868DCF3E-F3D1-4782-92F1-EAD24D78ACE2}">
      <dsp:nvSpPr>
        <dsp:cNvPr id="0" name=""/>
        <dsp:cNvSpPr/>
      </dsp:nvSpPr>
      <dsp:spPr>
        <a:xfrm>
          <a:off x="3490810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990245" y="0"/>
              </a:moveTo>
              <a:lnTo>
                <a:pt x="99024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72908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758829" y="2499854"/>
        <a:ext cx="1463960" cy="956142"/>
      </dsp:txXfrm>
    </dsp:sp>
    <dsp:sp modelId="{BC2BF8E2-BC85-4328-9737-E1AD10646C6F}">
      <dsp:nvSpPr>
        <dsp:cNvPr id="0" name=""/>
        <dsp:cNvSpPr/>
      </dsp:nvSpPr>
      <dsp:spPr>
        <a:xfrm>
          <a:off x="4481055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990245" y="203127"/>
              </a:lnTo>
              <a:lnTo>
                <a:pt x="99024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4709573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4739320" y="2499854"/>
        <a:ext cx="1463960" cy="956142"/>
      </dsp:txXfrm>
    </dsp:sp>
    <dsp:sp modelId="{BCE54729-C23D-460A-B6D9-5B0F7AAAE094}">
      <dsp:nvSpPr>
        <dsp:cNvPr id="0" name=""/>
        <dsp:cNvSpPr/>
      </dsp:nvSpPr>
      <dsp:spPr>
        <a:xfrm>
          <a:off x="4481055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2970735" y="203127"/>
              </a:lnTo>
              <a:lnTo>
                <a:pt x="297073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90064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19811" y="2499854"/>
        <a:ext cx="1463960" cy="956142"/>
      </dsp:txXfrm>
    </dsp:sp>
    <dsp:sp modelId="{7F2CDCF9-67EB-4464-9CBC-20B80B443733}">
      <dsp:nvSpPr>
        <dsp:cNvPr id="0" name=""/>
        <dsp:cNvSpPr/>
      </dsp:nvSpPr>
      <dsp:spPr>
        <a:xfrm>
          <a:off x="6415825" y="641962"/>
          <a:ext cx="91440" cy="4062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569981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729565" y="1077963"/>
        <a:ext cx="1463960" cy="956142"/>
      </dsp:txXfrm>
    </dsp:sp>
    <dsp:sp modelId="{0C4F33BF-51C6-48DD-AB42-7F3F9950094B}">
      <dsp:nvSpPr>
        <dsp:cNvPr id="0" name=""/>
        <dsp:cNvSpPr/>
      </dsp:nvSpPr>
      <dsp:spPr>
        <a:xfrm>
          <a:off x="646154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1980490" y="203127"/>
              </a:lnTo>
              <a:lnTo>
                <a:pt x="198049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680309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10056" y="1077963"/>
        <a:ext cx="1463960" cy="956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162669"/>
          <a:ext cx="3958332" cy="588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34816" y="179899"/>
        <a:ext cx="3923872" cy="553828"/>
      </dsp:txXfrm>
    </dsp:sp>
    <dsp:sp modelId="{33643D00-C75E-4DF5-A0F0-DFA21355EB8A}">
      <dsp:nvSpPr>
        <dsp:cNvPr id="0" name=""/>
        <dsp:cNvSpPr/>
      </dsp:nvSpPr>
      <dsp:spPr>
        <a:xfrm>
          <a:off x="3874074" y="750958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1111167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1925673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2261305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0980" y="2298673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1925673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2261305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2297982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1925673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2285881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1925673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2285881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750958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1111167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750958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086591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1111167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750958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086591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1111167"/>
        <a:ext cx="1517947" cy="789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216664"/>
          <a:ext cx="3843708" cy="54570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790514" y="232647"/>
        <a:ext cx="3811742" cy="513743"/>
      </dsp:txXfrm>
    </dsp:sp>
    <dsp:sp modelId="{33643D00-C75E-4DF5-A0F0-DFA21355EB8A}">
      <dsp:nvSpPr>
        <dsp:cNvPr id="0" name=""/>
        <dsp:cNvSpPr/>
      </dsp:nvSpPr>
      <dsp:spPr>
        <a:xfrm>
          <a:off x="4052548" y="76237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1112151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190307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222898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7331" y="226527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190307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222898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226460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190307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222898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226254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190307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222898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225285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76237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1112151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76237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1088287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1112151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76237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1088287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1112151"/>
        <a:ext cx="1473991" cy="7670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13097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29035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57251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83038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19710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23270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57067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19710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23270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56442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19710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23270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54530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19710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23270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2252279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857251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1183038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57251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60811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83038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57251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60811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83038"/>
        <a:ext cx="1372893" cy="7144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22623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38561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66777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92563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29236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32796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66593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29236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32796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65968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29236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32796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64056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29236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32796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440614" y="2261805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866777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1192563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66777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70336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92563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66777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70336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92563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51557"/>
              </p:ext>
            </p:extLst>
          </p:nvPr>
        </p:nvGraphicFramePr>
        <p:xfrm>
          <a:off x="1601469" y="685799"/>
          <a:ext cx="9952356" cy="3690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463537"/>
              </p:ext>
            </p:extLst>
          </p:nvPr>
        </p:nvGraphicFramePr>
        <p:xfrm>
          <a:off x="1601469" y="666750"/>
          <a:ext cx="9952356" cy="3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shoots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705920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0556" y="248482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6683" y="3312834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A1105A-A98A-2E51-6C60-E2AD25C52FEB}"/>
              </a:ext>
            </a:extLst>
          </p:cNvPr>
          <p:cNvSpPr txBox="1">
            <a:spLocks/>
          </p:cNvSpPr>
          <p:nvPr/>
        </p:nvSpPr>
        <p:spPr>
          <a:xfrm>
            <a:off x="378439" y="16630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shoots - verb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“doctors”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 doctors work in hospitals.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78546"/>
            <a:ext cx="137926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“hospitals”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2810177"/>
            <a:ext cx="216059" cy="4382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286625" y="2678546"/>
            <a:ext cx="1666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“nurses”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Nurses like to help people.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3750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“people”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259432" y="5114275"/>
            <a:ext cx="117019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determiners?</a:t>
            </a:r>
          </a:p>
        </p:txBody>
      </p:sp>
    </p:spTree>
    <p:extLst>
      <p:ext uri="{BB962C8B-B14F-4D97-AF65-F5344CB8AC3E}">
        <p14:creationId xmlns:p14="http://schemas.microsoft.com/office/powerpoint/2010/main" val="19092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4203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word or group of words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180841" y="2676300"/>
            <a:ext cx="5640371" cy="22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1"/>
            <a:ext cx="5546103" cy="391922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phrase can be made up of: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on its own, or</a:t>
            </a:r>
          </a:p>
          <a:p>
            <a:pPr marL="742950" indent="-742950">
              <a:buFont typeface="+mj-lt"/>
              <a:buAutoNum type="arabicPeriod"/>
            </a:pP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&amp; noun/pronoun,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determiner,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,….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as long as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phrase acts as a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180841" y="5211617"/>
            <a:ext cx="5640371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0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8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6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brown door” has a determiner, an adjective and a noun. It can act as a noun.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29368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Quickly close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“Quickly close” is an adverb and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be used as a noun.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 Quickly close</a:t>
            </a:r>
          </a:p>
        </p:txBody>
      </p:sp>
    </p:spTree>
    <p:extLst>
      <p:ext uri="{BB962C8B-B14F-4D97-AF65-F5344CB8AC3E}">
        <p14:creationId xmlns:p14="http://schemas.microsoft.com/office/powerpoint/2010/main" val="39238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443009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sandwich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00EE3-3C14-346E-3CB5-FA9147F3F061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“Sandwich” is a noun. It can of course act as a noun and is a noun phrase. </a:t>
            </a:r>
          </a:p>
        </p:txBody>
      </p:sp>
    </p:spTree>
    <p:extLst>
      <p:ext uri="{BB962C8B-B14F-4D97-AF65-F5344CB8AC3E}">
        <p14:creationId xmlns:p14="http://schemas.microsoft.com/office/powerpoint/2010/main" val="41996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 them” is a verb and a pronoun.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(It is a verb phrase!)</a:t>
            </a:r>
          </a:p>
        </p:txBody>
      </p:sp>
    </p:spTree>
    <p:extLst>
      <p:ext uri="{BB962C8B-B14F-4D97-AF65-F5344CB8AC3E}">
        <p14:creationId xmlns:p14="http://schemas.microsoft.com/office/powerpoint/2010/main" val="21491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C9CCC-0B84-4A11-F99A-532FA990AAC2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“moved towards” is a verb and a preposition.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0378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 noun phrase.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between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067464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between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5B84A8-04EA-044A-A73F-8C3AF29DCF7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“Between” is a preposition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and cannot function as a noun. </a:t>
            </a:r>
          </a:p>
        </p:txBody>
      </p:sp>
    </p:spTree>
    <p:extLst>
      <p:ext uri="{BB962C8B-B14F-4D97-AF65-F5344CB8AC3E}">
        <p14:creationId xmlns:p14="http://schemas.microsoft.com/office/powerpoint/2010/main" val="14409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keys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keys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F2B64F-03E2-716E-AA26-B3C7311BF7D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keys” has a determiner and a noun.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8726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25DD7D-3649-114F-1E0C-A93486BBF55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FA8E8F07-656A-5F1C-2BBC-5FCD7325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304A92-BA5C-E042-A18C-E8C43A7ECB4F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“Hard ball” is an adjective and a noun.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32880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Mathematics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2357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Mathematics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CC1E4D-4C63-33D1-155E-1FEBF188F71F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“Mathematics” is a noun.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act as a noun and is a noun phrase. </a:t>
            </a:r>
          </a:p>
        </p:txBody>
      </p:sp>
    </p:spTree>
    <p:extLst>
      <p:ext uri="{BB962C8B-B14F-4D97-AF65-F5344CB8AC3E}">
        <p14:creationId xmlns:p14="http://schemas.microsoft.com/office/powerpoint/2010/main" val="366806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below is a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“Tasted” is a verb.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 not act as a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noun phrase.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nouns.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turn these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dirty="0">
                <a:solidFill>
                  <a:schemeClr val="bg1"/>
                </a:solidFill>
              </a:rPr>
              <a:t>nouns</a:t>
            </a:r>
            <a:r>
              <a:rPr lang="en-GB" altLang="en-US" sz="2800" dirty="0">
                <a:solidFill>
                  <a:schemeClr val="bg1"/>
                </a:solidFill>
              </a:rPr>
              <a:t> into </a:t>
            </a:r>
            <a:r>
              <a:rPr lang="en-GB" altLang="en-US" sz="2800" b="1" u="sng" dirty="0">
                <a:solidFill>
                  <a:schemeClr val="bg1"/>
                </a:solidFill>
              </a:rPr>
              <a:t>noun phrases</a:t>
            </a:r>
            <a:r>
              <a:rPr lang="en-GB" altLang="en-US" sz="28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Tools.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Dogs.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86424" y="225281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98943" y="226600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C8AB15-93B6-0238-3413-BFAAA4C1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old grey 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5A29EC-1E3D-059A-BA2B-74371F96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The expensive</a:t>
            </a:r>
            <a:r>
              <a:rPr lang="en-GB" altLang="en-US" sz="280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power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tools.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071D1-97B0-347C-B9B5-1BB5A5875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 few yappy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happy dogs</a:t>
            </a:r>
          </a:p>
        </p:txBody>
      </p:sp>
      <p:sp>
        <p:nvSpPr>
          <p:cNvPr id="6" name="Rectangle: Rounded Corners 5">
            <a:hlinkClick r:id="rId4"/>
            <a:extLst>
              <a:ext uri="{FF2B5EF4-FFF2-40B4-BE49-F238E27FC236}">
                <a16:creationId xmlns:a16="http://schemas.microsoft.com/office/drawing/2014/main" id="{5A33B242-39F2-6230-277B-2E87B578CA37}"/>
              </a:ext>
            </a:extLst>
          </p:cNvPr>
          <p:cNvSpPr/>
          <p:nvPr/>
        </p:nvSpPr>
        <p:spPr>
          <a:xfrm>
            <a:off x="8214609" y="5974244"/>
            <a:ext cx="3492065" cy="61258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9984734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141100"/>
              </p:ext>
            </p:extLst>
          </p:nvPr>
        </p:nvGraphicFramePr>
        <p:xfrm>
          <a:off x="1544318" y="695325"/>
          <a:ext cx="9952356" cy="36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002783"/>
              </p:ext>
            </p:extLst>
          </p:nvPr>
        </p:nvGraphicFramePr>
        <p:xfrm>
          <a:off x="1601469" y="676275"/>
          <a:ext cx="9952356" cy="369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985417"/>
              </p:ext>
            </p:extLst>
          </p:nvPr>
        </p:nvGraphicFramePr>
        <p:xfrm>
          <a:off x="1601469" y="676275"/>
          <a:ext cx="9952356" cy="368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Microsoft Office PowerPoint</Application>
  <PresentationFormat>Widescreen</PresentationFormat>
  <Paragraphs>329</Paragraphs>
  <Slides>55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Arial</vt:lpstr>
      <vt:lpstr>Andika</vt:lpstr>
      <vt:lpstr>Office Theme</vt:lpstr>
      <vt:lpstr> How to Use this PowerPoint</vt:lpstr>
      <vt:lpstr>Noun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nouns.   You have 1 minute to turn these  nouns into noun phrases!</vt:lpstr>
      <vt:lpstr>How about?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2025-12-22T09:58:29Z</dcterms:modified>
</cp:coreProperties>
</file>